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74"/>
  </p:notesMasterIdLst>
  <p:sldIdLst>
    <p:sldId id="256" r:id="rId3"/>
    <p:sldId id="259" r:id="rId4"/>
    <p:sldId id="288" r:id="rId5"/>
    <p:sldId id="619" r:id="rId6"/>
    <p:sldId id="630" r:id="rId7"/>
    <p:sldId id="605" r:id="rId8"/>
    <p:sldId id="618" r:id="rId9"/>
    <p:sldId id="668" r:id="rId10"/>
    <p:sldId id="669" r:id="rId11"/>
    <p:sldId id="670" r:id="rId12"/>
    <p:sldId id="671" r:id="rId13"/>
    <p:sldId id="672" r:id="rId14"/>
    <p:sldId id="673" r:id="rId15"/>
    <p:sldId id="726" r:id="rId16"/>
    <p:sldId id="725" r:id="rId17"/>
    <p:sldId id="675" r:id="rId18"/>
    <p:sldId id="676" r:id="rId19"/>
    <p:sldId id="677" r:id="rId20"/>
    <p:sldId id="678" r:id="rId21"/>
    <p:sldId id="680" r:id="rId22"/>
    <p:sldId id="679" r:id="rId23"/>
    <p:sldId id="681" r:id="rId24"/>
    <p:sldId id="682" r:id="rId25"/>
    <p:sldId id="683" r:id="rId26"/>
    <p:sldId id="684" r:id="rId27"/>
    <p:sldId id="685" r:id="rId28"/>
    <p:sldId id="686" r:id="rId29"/>
    <p:sldId id="688" r:id="rId30"/>
    <p:sldId id="727" r:id="rId31"/>
    <p:sldId id="689" r:id="rId32"/>
    <p:sldId id="690" r:id="rId33"/>
    <p:sldId id="691" r:id="rId34"/>
    <p:sldId id="692" r:id="rId35"/>
    <p:sldId id="693" r:id="rId36"/>
    <p:sldId id="694" r:id="rId37"/>
    <p:sldId id="695" r:id="rId38"/>
    <p:sldId id="696" r:id="rId39"/>
    <p:sldId id="697" r:id="rId40"/>
    <p:sldId id="698" r:id="rId41"/>
    <p:sldId id="699" r:id="rId42"/>
    <p:sldId id="700" r:id="rId43"/>
    <p:sldId id="701" r:id="rId44"/>
    <p:sldId id="702" r:id="rId45"/>
    <p:sldId id="703" r:id="rId46"/>
    <p:sldId id="728" r:id="rId47"/>
    <p:sldId id="704" r:id="rId48"/>
    <p:sldId id="705" r:id="rId49"/>
    <p:sldId id="706" r:id="rId50"/>
    <p:sldId id="707" r:id="rId51"/>
    <p:sldId id="708" r:id="rId52"/>
    <p:sldId id="709" r:id="rId53"/>
    <p:sldId id="710" r:id="rId54"/>
    <p:sldId id="733" r:id="rId55"/>
    <p:sldId id="729" r:id="rId56"/>
    <p:sldId id="711" r:id="rId57"/>
    <p:sldId id="712" r:id="rId58"/>
    <p:sldId id="713" r:id="rId59"/>
    <p:sldId id="714" r:id="rId60"/>
    <p:sldId id="715" r:id="rId61"/>
    <p:sldId id="716" r:id="rId62"/>
    <p:sldId id="717" r:id="rId63"/>
    <p:sldId id="730" r:id="rId64"/>
    <p:sldId id="731" r:id="rId65"/>
    <p:sldId id="718" r:id="rId66"/>
    <p:sldId id="719" r:id="rId67"/>
    <p:sldId id="732" r:id="rId68"/>
    <p:sldId id="720" r:id="rId69"/>
    <p:sldId id="721" r:id="rId70"/>
    <p:sldId id="722" r:id="rId71"/>
    <p:sldId id="723" r:id="rId72"/>
    <p:sldId id="724" r:id="rId7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FF9393"/>
    <a:srgbClr val="7B0000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108" d="100"/>
          <a:sy n="108" d="100"/>
        </p:scale>
        <p:origin x="35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2020-03-25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967304-A513-47CF-AA1B-1F2A36BB6376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8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4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2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7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2" name="Picture 21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6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8" name="Picture 17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2" name="Picture 11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1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안드로이드(4판)_표지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71" y="1652788"/>
            <a:ext cx="5896429" cy="4878640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안드로이드(4판)_표지-제모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333829"/>
            <a:ext cx="629412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7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1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293338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Picture 17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3" y="2612570"/>
            <a:ext cx="5112917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6" name="Picture 15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6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2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4" name="Picture 23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2" name="Picture 21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8" name="Picture 27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4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 dirty="0"/>
            </a:br>
            <a:r>
              <a:rPr lang="en-US" altLang="ko-KR" dirty="0"/>
              <a:t>01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‘Empty Activity’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7.40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2" y="2470475"/>
            <a:ext cx="5688078" cy="41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3 오후 7.40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57" y="2580120"/>
            <a:ext cx="5490056" cy="353320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[Configure Activity]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5096524" y="4677827"/>
            <a:ext cx="738800" cy="95467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8825" y="5510897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Activity Name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소스인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Java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파일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이름으로 지정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Layout Name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기본 화면인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XML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파일 이름으로 지정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Project Tree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43.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4" y="2364292"/>
            <a:ext cx="5740137" cy="4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44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5" y="2436963"/>
            <a:ext cx="7793055" cy="43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아래쪽의 </a:t>
            </a:r>
            <a:r>
              <a:rPr lang="en-US" b="1" dirty="0"/>
              <a:t>‘Text’</a:t>
            </a:r>
            <a:r>
              <a:rPr lang="ko-KR" altLang="en-US" b="1" dirty="0"/>
              <a:t>를 클릭해서 </a:t>
            </a:r>
            <a:r>
              <a:rPr lang="en-US" b="1" dirty="0" err="1"/>
              <a:t>android.support.constraint.ConstraintLayout</a:t>
            </a:r>
            <a:r>
              <a:rPr lang="ko-KR" altLang="en-US" b="1" dirty="0"/>
              <a:t>을 </a:t>
            </a:r>
            <a:r>
              <a:rPr lang="en-US" b="1" dirty="0" err="1"/>
              <a:t>RelativeLayout</a:t>
            </a:r>
            <a:r>
              <a:rPr lang="ko-KR" altLang="en-US" b="1" dirty="0"/>
              <a:t>으로 변경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3" name="Picture 2" descr="스크린샷 2019-02-03 오후 7.46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5" y="2697126"/>
            <a:ext cx="7283043" cy="37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옮김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오른쪽 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</a:t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3" name="Picture 2" descr="스크린샷 2019-02-03 오후 7.47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26" y="2491626"/>
            <a:ext cx="5339120" cy="41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4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7" y="2467858"/>
            <a:ext cx="6627893" cy="41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7.49.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1"/>
          <a:stretch/>
        </p:blipFill>
        <p:spPr>
          <a:xfrm>
            <a:off x="867508" y="2748827"/>
            <a:ext cx="5274045" cy="3980574"/>
          </a:xfrm>
          <a:prstGeom prst="rect">
            <a:avLst/>
          </a:prstGeom>
        </p:spPr>
      </p:pic>
      <p:pic>
        <p:nvPicPr>
          <p:cNvPr id="8" name="Picture 7" descr="스크린샷 2019-02-03 오후 7.49.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7" r="67293" b="20"/>
          <a:stretch/>
        </p:blipFill>
        <p:spPr>
          <a:xfrm>
            <a:off x="6185095" y="6430003"/>
            <a:ext cx="1990347" cy="2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Tree</a:t>
            </a:r>
            <a:r>
              <a:rPr lang="ko-KR" altLang="en-US" b="1" dirty="0"/>
              <a:t>의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]</a:t>
            </a:r>
            <a:r>
              <a:rPr lang="ko-KR" altLang="en-US" b="1" dirty="0"/>
              <a:t> 선택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5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" y="2476876"/>
            <a:ext cx="7028849" cy="42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52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7" y="2463901"/>
            <a:ext cx="7668903" cy="33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#01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조별로 스마트폰에 내재된 센서들에 대해 조사하고 이들의 복합적 정보를 기반으로 제공할 수 있는 새로운 서비스에 대해 고찰 보고서를 </a:t>
            </a:r>
            <a:r>
              <a:rPr lang="ko-KR" altLang="en-US" dirty="0" err="1">
                <a:solidFill>
                  <a:schemeClr val="tx1"/>
                </a:solidFill>
              </a:rPr>
              <a:t>작성하시오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조별로 첨부된 </a:t>
            </a:r>
            <a:r>
              <a:rPr lang="ko-KR" altLang="en-US" dirty="0" err="1">
                <a:solidFill>
                  <a:schemeClr val="tx1"/>
                </a:solidFill>
              </a:rPr>
              <a:t>주교제</a:t>
            </a:r>
            <a:r>
              <a:rPr lang="ko-KR" altLang="en-US" dirty="0">
                <a:solidFill>
                  <a:schemeClr val="tx1"/>
                </a:solidFill>
              </a:rPr>
              <a:t> 내용을 따라 </a:t>
            </a:r>
            <a:r>
              <a:rPr lang="en-US" altLang="ko-KR">
                <a:solidFill>
                  <a:schemeClr val="tx1"/>
                </a:solidFill>
              </a:rPr>
              <a:t>Hello Android</a:t>
            </a:r>
            <a:r>
              <a:rPr lang="ko-KR" altLang="en-US" dirty="0">
                <a:solidFill>
                  <a:schemeClr val="tx1"/>
                </a:solidFill>
              </a:rPr>
              <a:t>를 작성하고 코드와 주석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상세 과정들을 </a:t>
            </a:r>
            <a:r>
              <a:rPr lang="ko-KR" altLang="en-US" dirty="0" err="1">
                <a:solidFill>
                  <a:schemeClr val="tx1"/>
                </a:solidFill>
              </a:rPr>
              <a:t>캡쳐하고</a:t>
            </a:r>
            <a:r>
              <a:rPr lang="ko-KR" altLang="en-US" dirty="0">
                <a:solidFill>
                  <a:schemeClr val="tx1"/>
                </a:solidFill>
              </a:rPr>
              <a:t> 단계별 </a:t>
            </a:r>
            <a:r>
              <a:rPr lang="ko-KR" altLang="en-US" dirty="0" err="1">
                <a:solidFill>
                  <a:schemeClr val="tx1"/>
                </a:solidFill>
              </a:rPr>
              <a:t>설명하시오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섹션 별 또는 설명 별 보고서 상 담당 조원 이름을 함께 </a:t>
            </a:r>
            <a:r>
              <a:rPr lang="ko-KR" altLang="en-US" dirty="0" err="1">
                <a:solidFill>
                  <a:schemeClr val="tx1"/>
                </a:solidFill>
              </a:rPr>
              <a:t>적으시오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Slide 68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직접 </a:t>
            </a:r>
            <a:r>
              <a:rPr lang="ko-KR" altLang="en-US" dirty="0" err="1">
                <a:solidFill>
                  <a:schemeClr val="tx1"/>
                </a:solidFill>
              </a:rPr>
              <a:t>풀어보기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2-3’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ko-KR" altLang="en-US" u="sng" dirty="0">
                <a:solidFill>
                  <a:schemeClr val="tx1"/>
                </a:solidFill>
              </a:rPr>
              <a:t>홈페이지 </a:t>
            </a:r>
            <a:r>
              <a:rPr lang="ko-KR" altLang="en-US" u="sng" dirty="0" err="1">
                <a:solidFill>
                  <a:schemeClr val="tx1"/>
                </a:solidFill>
              </a:rPr>
              <a:t>열기까지를</a:t>
            </a:r>
            <a:r>
              <a:rPr lang="ko-KR" altLang="en-US" dirty="0">
                <a:solidFill>
                  <a:schemeClr val="tx1"/>
                </a:solidFill>
              </a:rPr>
              <a:t> 수행하고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과 같은 결과 보고서를 </a:t>
            </a:r>
            <a:r>
              <a:rPr lang="ko-KR" altLang="en-US" dirty="0" err="1">
                <a:solidFill>
                  <a:schemeClr val="tx1"/>
                </a:solidFill>
              </a:rPr>
              <a:t>작성하시오</a:t>
            </a:r>
            <a:r>
              <a:rPr lang="en-US" altLang="ko-KR" dirty="0">
                <a:solidFill>
                  <a:schemeClr val="tx1"/>
                </a:solidFill>
              </a:rPr>
              <a:t>. (</a:t>
            </a:r>
            <a:r>
              <a:rPr lang="ko-KR" altLang="en-US" dirty="0" err="1">
                <a:solidFill>
                  <a:schemeClr val="tx1"/>
                </a:solidFill>
              </a:rPr>
              <a:t>전화걸기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갤러리 열기 수행 시 추가 점수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buFont typeface="맑은 고딕" panose="020B0503020000020004" pitchFamily="50" charset="-127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매주 공통</a:t>
            </a:r>
            <a:r>
              <a:rPr lang="en-US" altLang="ko-KR" dirty="0"/>
              <a:t>) </a:t>
            </a:r>
            <a:r>
              <a:rPr lang="ko-KR" altLang="en-US" dirty="0">
                <a:solidFill>
                  <a:schemeClr val="tx1"/>
                </a:solidFill>
              </a:rPr>
              <a:t>조별로 </a:t>
            </a:r>
            <a:r>
              <a:rPr lang="en-US" altLang="ko-KR" dirty="0">
                <a:solidFill>
                  <a:schemeClr val="tx1"/>
                </a:solidFill>
              </a:rPr>
              <a:t>GitHub</a:t>
            </a:r>
            <a:r>
              <a:rPr lang="ko-KR" altLang="en-US" dirty="0">
                <a:solidFill>
                  <a:schemeClr val="tx1"/>
                </a:solidFill>
              </a:rPr>
              <a:t>에 각 주별 과제의 소스코드와 보고서를 작성해 올리고 조별과제 </a:t>
            </a:r>
            <a:r>
              <a:rPr lang="en-US" altLang="ko-KR" dirty="0">
                <a:solidFill>
                  <a:schemeClr val="tx1"/>
                </a:solidFill>
              </a:rPr>
              <a:t>GitHub</a:t>
            </a:r>
            <a:r>
              <a:rPr lang="ko-KR" altLang="en-US" dirty="0">
                <a:solidFill>
                  <a:schemeClr val="tx1"/>
                </a:solidFill>
              </a:rPr>
              <a:t>링크를 결과물로 </a:t>
            </a:r>
            <a:r>
              <a:rPr lang="ko-KR" altLang="en-US" dirty="0" err="1">
                <a:solidFill>
                  <a:schemeClr val="tx1"/>
                </a:solidFill>
              </a:rPr>
              <a:t>제출하시오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제출기한</a:t>
            </a:r>
            <a:r>
              <a:rPr lang="en-US" altLang="ko-KR" dirty="0">
                <a:solidFill>
                  <a:srgbClr val="C00000"/>
                </a:solidFill>
              </a:rPr>
              <a:t>) 3</a:t>
            </a:r>
            <a:r>
              <a:rPr lang="ko-KR" altLang="en-US" dirty="0">
                <a:solidFill>
                  <a:srgbClr val="C00000"/>
                </a:solidFill>
              </a:rPr>
              <a:t>월 </a:t>
            </a:r>
            <a:r>
              <a:rPr lang="en-US" altLang="ko-KR" dirty="0">
                <a:solidFill>
                  <a:srgbClr val="C00000"/>
                </a:solidFill>
              </a:rPr>
              <a:t>29</a:t>
            </a:r>
            <a:r>
              <a:rPr lang="ko-KR" altLang="en-US" dirty="0">
                <a:solidFill>
                  <a:srgbClr val="C00000"/>
                </a:solidFill>
              </a:rPr>
              <a:t>일 오후 </a:t>
            </a:r>
            <a:r>
              <a:rPr lang="en-US" altLang="ko-KR" dirty="0">
                <a:solidFill>
                  <a:srgbClr val="C00000"/>
                </a:solidFill>
              </a:rPr>
              <a:t>9</a:t>
            </a:r>
            <a:r>
              <a:rPr lang="ko-KR" altLang="en-US" dirty="0">
                <a:solidFill>
                  <a:srgbClr val="C00000"/>
                </a:solidFill>
              </a:rPr>
              <a:t>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과제 공지 및 제출 </a:t>
            </a:r>
            <a:r>
              <a:rPr lang="en-US" altLang="ko-KR" dirty="0" err="1">
                <a:solidFill>
                  <a:srgbClr val="C00000"/>
                </a:solidFill>
              </a:rPr>
              <a:t>eCampus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플랫폼 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오후 </a:t>
            </a:r>
            <a:r>
              <a:rPr lang="en-US" altLang="ko-KR" dirty="0">
                <a:solidFill>
                  <a:srgbClr val="C00000"/>
                </a:solidFill>
              </a:rPr>
              <a:t>9</a:t>
            </a:r>
            <a:r>
              <a:rPr lang="ko-KR" altLang="en-US" dirty="0">
                <a:solidFill>
                  <a:srgbClr val="C00000"/>
                </a:solidFill>
              </a:rPr>
              <a:t>시 이후 제출 불가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선택 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7.53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70" y="2538326"/>
            <a:ext cx="4969635" cy="3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실행 결과 화면이 나타남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5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1" y="1880774"/>
            <a:ext cx="2693669" cy="48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의 초기화면으로 돌아가려면 오른쪽 키패드의 돌아가기 버튼이나 </a:t>
            </a:r>
            <a:r>
              <a:rPr lang="en-US" altLang="ko-KR" b="1" dirty="0"/>
              <a:t>(◀)</a:t>
            </a:r>
            <a:r>
              <a:rPr lang="ko-KR" altLang="en-US" b="1" dirty="0"/>
              <a:t>를 누름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7.5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2" y="2514174"/>
            <a:ext cx="1883034" cy="38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42047"/>
            <a:ext cx="6067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pic>
        <p:nvPicPr>
          <p:cNvPr id="2" name="Picture 1" descr="스크린샷 2019-02-03 오후 7.5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8" y="1237775"/>
            <a:ext cx="6902994" cy="54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pic>
        <p:nvPicPr>
          <p:cNvPr id="2" name="Picture 1" descr="스크린샷 2019-02-03 오후 7.5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7" y="1303752"/>
            <a:ext cx="5122845" cy="53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9-02-03 오후 7.5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8" y="1205625"/>
            <a:ext cx="5225143" cy="5505957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명칭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5150843"/>
            <a:ext cx="607695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돌아가기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(Back)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버튼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키보드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[Ctrl]+[Back Space]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와 동일한 기능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(Home)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키보드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[Ctrl]+[H]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와 동일한 기능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오버뷰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(Overview)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실행 중인 앱이 보이고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전환 혹은 종료 가능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상태 바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(Status Bar] : 3G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수신율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배터리 상태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시간 등 나타냄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타이틀 바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(Title Bar) :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안드로이드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프로젝트 이름 나타냄</a:t>
            </a: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029200" y="3848100"/>
            <a:ext cx="752476" cy="13027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[1/7]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전환</a:t>
            </a:r>
            <a:endParaRPr lang="en-US" altLang="ko-KR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16717" y="368912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[Ctrl]+[←]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[Ctrl]+[→]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00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4" y="2427325"/>
            <a:ext cx="2237393" cy="3885999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01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22" y="3221725"/>
            <a:ext cx="3566997" cy="2163978"/>
          </a:xfrm>
          <a:prstGeom prst="rect">
            <a:avLst/>
          </a:prstGeom>
        </p:spPr>
      </p:pic>
      <p:pic>
        <p:nvPicPr>
          <p:cNvPr id="6" name="Picture 5" descr="스크린샷 2019-02-03 오후 8.01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32" y="5460226"/>
            <a:ext cx="4627768" cy="379526"/>
          </a:xfrm>
          <a:prstGeom prst="rect">
            <a:avLst/>
          </a:prstGeom>
        </p:spPr>
      </p:pic>
      <p:pic>
        <p:nvPicPr>
          <p:cNvPr id="9" name="Picture 8" descr="스크린샷 2019-02-03 오후 8.01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2" y="6273301"/>
            <a:ext cx="1619961" cy="3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알람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추가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초기화면을 위쪽으로 스와이프하여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애플리케이션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]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화면에서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시계 버튼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선택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아래쪽의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&lt;+&gt;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클릭해서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알람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시간 추가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3" name="Picture 2" descr="스크린샷 2019-02-03 오후 8.02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9"/>
          <a:stretch/>
        </p:blipFill>
        <p:spPr>
          <a:xfrm>
            <a:off x="5750058" y="1871351"/>
            <a:ext cx="2979950" cy="4838700"/>
          </a:xfrm>
          <a:prstGeom prst="rect">
            <a:avLst/>
          </a:prstGeom>
        </p:spPr>
      </p:pic>
      <p:pic>
        <p:nvPicPr>
          <p:cNvPr id="10" name="Picture 9" descr="스크린샷 2019-02-03 오후 8.02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91555" r="93"/>
          <a:stretch/>
        </p:blipFill>
        <p:spPr>
          <a:xfrm>
            <a:off x="3617408" y="6301403"/>
            <a:ext cx="2057901" cy="4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/7]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론처 버튼을 누른 후 카메라 버튼 클릭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셔터 버튼을 클릭하면 가상 화면이 촬영</a:t>
            </a:r>
            <a:endParaRPr lang="en-US" altLang="ko-KR" sz="16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포토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론처 버튼을 누른 후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포토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클릭하면 백업 내용이 나옴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사진의 편집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작업이 가능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05.0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9" y="3231077"/>
            <a:ext cx="1991087" cy="3434022"/>
          </a:xfrm>
          <a:prstGeom prst="rect">
            <a:avLst/>
          </a:prstGeom>
        </p:spPr>
      </p:pic>
      <p:pic>
        <p:nvPicPr>
          <p:cNvPr id="6" name="Picture 5" descr="스크린샷 2019-02-03 오후 8.05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26" y="3209072"/>
            <a:ext cx="6090034" cy="34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크롬 버튼 클릭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08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2091674"/>
            <a:ext cx="5434148" cy="45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바탕화면을 몇 초 동안 누른 후 </a:t>
            </a:r>
            <a:r>
              <a:rPr lang="en-US" altLang="ko-KR" sz="1600" b="1" dirty="0">
                <a:latin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</a:rPr>
              <a:t>배경화면</a:t>
            </a:r>
            <a:r>
              <a:rPr lang="en-US" altLang="ko-KR" sz="1600" b="1" dirty="0">
                <a:latin typeface="맑은 고딕" pitchFamily="50" charset="-127"/>
              </a:rPr>
              <a:t>] </a:t>
            </a:r>
            <a:r>
              <a:rPr lang="ko-KR" altLang="en-US" sz="1600" b="1" dirty="0">
                <a:latin typeface="맑은 고딕" pitchFamily="50" charset="-127"/>
              </a:rPr>
              <a:t>선택</a:t>
            </a:r>
            <a:r>
              <a:rPr lang="en-US" altLang="ko-KR" sz="1600" b="1" dirty="0">
                <a:latin typeface="맑은 고딕" pitchFamily="50" charset="-127"/>
              </a:rPr>
              <a:t>.</a:t>
            </a:r>
            <a:r>
              <a:rPr lang="ko-KR" altLang="en-US" sz="1600" b="1" dirty="0">
                <a:latin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배경화면 설정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을 클릭한 후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둘 다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 클릭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08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97" y="2981000"/>
            <a:ext cx="6792038" cy="3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6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오버뷰</a:t>
            </a:r>
            <a:r>
              <a:rPr lang="ko-KR" altLang="en-US" b="1" dirty="0">
                <a:latin typeface="맑은 고딕" pitchFamily="50" charset="-127"/>
              </a:rPr>
              <a:t> 버튼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전체 실행 중인 앱을 보여주고 다시 앱을 화면 앞으로 가져오거나 종료하는 기능 수행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1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4" y="2813126"/>
            <a:ext cx="6709507" cy="40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7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>
                <a:latin typeface="맑은 고딕" pitchFamily="50" charset="-127"/>
              </a:rPr>
              <a:t>HelloAndroid</a:t>
            </a:r>
            <a:r>
              <a:rPr lang="ko-KR" altLang="en-US" sz="1600" b="1" dirty="0">
                <a:latin typeface="맑은 고딕" pitchFamily="50" charset="-127"/>
              </a:rPr>
              <a:t> 아이콘을 몇 초간 누르면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앱정보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가 나옴</a:t>
            </a:r>
            <a:r>
              <a:rPr lang="en-US" altLang="ko-KR" sz="1600" b="1" dirty="0">
                <a:latin typeface="맑은 고딕" pitchFamily="50" charset="-127"/>
              </a:rPr>
              <a:t>.</a:t>
            </a:r>
            <a:r>
              <a:rPr lang="ko-KR" altLang="en-US" sz="1600" b="1" dirty="0">
                <a:latin typeface="맑은 고딕" pitchFamily="50" charset="-127"/>
              </a:rPr>
              <a:t> 몇초간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삭제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11.2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73" y="3379361"/>
            <a:ext cx="5533603" cy="3362787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11.5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99" y="3397624"/>
            <a:ext cx="1831127" cy="33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3 오후 8.1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6" y="3138775"/>
            <a:ext cx="5168508" cy="1940744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프로젝트 닫음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이름을 클릭하면 다시 프로젝트가 열림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폴더 검색해서 프로젝트를 열어도 됨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10" name="Picture 9" descr="스크린샷 2019-02-03 오후 8.17.1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/>
          <a:stretch/>
        </p:blipFill>
        <p:spPr>
          <a:xfrm>
            <a:off x="3311937" y="4339022"/>
            <a:ext cx="5751678" cy="1689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709" y="6025017"/>
            <a:ext cx="84376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265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여러 개의 프로젝트를 열려면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[File]-[open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Recent]-[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프로젝트 이름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]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선택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  <a:p>
            <a:pPr marL="882650" marR="0" lvl="2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&lt;New Window&gt;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를 클릭하면 새로운 창이 열려서 여러 개의 프로젝트 동시 작업 가능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폴더를 검색해서 프로젝트를 열어도 됨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[Open an existing Android Studio project]</a:t>
            </a:r>
            <a:r>
              <a:rPr lang="ko-KR" altLang="en-US" sz="1600" b="1" dirty="0"/>
              <a:t>를 클릭하고 프로젝트가 저장된 폴더를 지정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pic>
        <p:nvPicPr>
          <p:cNvPr id="10" name="Picture 9" descr="스크린샷 2019-02-03 오후 8.1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884272"/>
            <a:ext cx="7448815" cy="27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Android Studio </a:t>
            </a:r>
            <a:r>
              <a:rPr lang="ko-KR" altLang="en-US" b="1" dirty="0">
                <a:latin typeface="맑은 고딕" pitchFamily="50" charset="-127"/>
              </a:rPr>
              <a:t>프로젝트 내보내기</a:t>
            </a:r>
            <a:r>
              <a:rPr lang="en-US" altLang="ko-KR" b="1" dirty="0">
                <a:latin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프로젝트가 생성된 폴더를 통째로 복사하거나 압축해서 보내거나 가져오면 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pic>
        <p:nvPicPr>
          <p:cNvPr id="6" name="Picture 5" descr="스크린샷 2019-02-03 오후 8.2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41" y="2791176"/>
            <a:ext cx="6392287" cy="39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[Import </a:t>
            </a:r>
            <a:r>
              <a:rPr lang="en-US" sz="1600" b="1" dirty="0"/>
              <a:t>project (</a:t>
            </a:r>
            <a:r>
              <a:rPr lang="en-US" sz="1600" b="1" dirty="0" err="1"/>
              <a:t>Gradle</a:t>
            </a:r>
            <a:r>
              <a:rPr lang="en-US" sz="1600" b="1" dirty="0"/>
              <a:t>, Eclipse ADT, etc.)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 선택 후 작성된 프로젝트 폴더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pic>
        <p:nvPicPr>
          <p:cNvPr id="5" name="Picture 4" descr="스크린샷 2019-02-03 오후 8.24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6" y="2829450"/>
            <a:ext cx="7695921" cy="33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가져올 폴더 지정 후 새로운 폴더가 생성되면 </a:t>
            </a:r>
            <a:r>
              <a:rPr lang="en-US" altLang="ko-KR" sz="1600" b="1" dirty="0"/>
              <a:t>&lt;Next&gt;</a:t>
            </a:r>
            <a:r>
              <a:rPr lang="ko-KR" altLang="en-US" sz="1600" b="1" dirty="0"/>
              <a:t>클릭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변환하는 옵션이다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모두 체크된 상태에서 </a:t>
            </a:r>
            <a:r>
              <a:rPr lang="en-US" altLang="ko-KR" sz="1600" b="1" dirty="0"/>
              <a:t>&lt;Finish&gt; </a:t>
            </a:r>
            <a:r>
              <a:rPr lang="ko-KR" altLang="en-US" sz="1600" b="1" dirty="0"/>
              <a:t>클릭 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pic>
        <p:nvPicPr>
          <p:cNvPr id="4" name="Picture 3" descr="스크린샷 2019-02-03 오후 8.25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3" y="3153875"/>
            <a:ext cx="4191174" cy="2301451"/>
          </a:xfrm>
          <a:prstGeom prst="rect">
            <a:avLst/>
          </a:prstGeom>
        </p:spPr>
      </p:pic>
      <p:pic>
        <p:nvPicPr>
          <p:cNvPr id="7" name="Picture 6" descr="스크린샷 2019-02-03 오후 8.25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46" y="4145376"/>
            <a:ext cx="4180617" cy="24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변환 완료된 </a:t>
            </a:r>
            <a:r>
              <a:rPr lang="ko-KR" altLang="en-US" sz="1600" b="1" dirty="0" err="1"/>
              <a:t>이클립스</a:t>
            </a:r>
            <a:r>
              <a:rPr lang="ko-KR" altLang="en-US" sz="1600" b="1" dirty="0"/>
              <a:t> 프로젝트는 </a:t>
            </a:r>
            <a:r>
              <a:rPr lang="en-US" altLang="ko-KR" sz="1600" b="1" dirty="0"/>
              <a:t>Android Studio</a:t>
            </a:r>
            <a:r>
              <a:rPr lang="ko-KR" altLang="en-US" sz="1600" b="1" dirty="0"/>
              <a:t> 프로젝트와 같은 방법으로 사용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</a:t>
            </a:r>
            <a:r>
              <a:rPr lang="ko-KR" altLang="en-US" sz="2400" dirty="0"/>
              <a:t>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pic>
        <p:nvPicPr>
          <p:cNvPr id="5" name="Picture 4" descr="스크린샷 2019-02-03 오후 8.2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21" y="2804050"/>
            <a:ext cx="7364772" cy="35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애플리케이션의 기본적인 작성법을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AVD</a:t>
            </a:r>
            <a:r>
              <a:rPr lang="ko-KR" altLang="en-US" sz="2400" b="1" dirty="0"/>
              <a:t>의 명칭을 파악한다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프로젝트의 구성을 파악한다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21258"/>
            <a:ext cx="8210550" cy="1343025"/>
          </a:xfrm>
          <a:prstGeom prst="rect">
            <a:avLst/>
          </a:prstGeom>
        </p:spPr>
      </p:pic>
      <p:pic>
        <p:nvPicPr>
          <p:cNvPr id="3" name="Picture 2" descr="스크린샷 2019-02-03 오후 8.32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09" y="2755492"/>
            <a:ext cx="3340965" cy="4102508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861350"/>
            <a:ext cx="8811988" cy="3440053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안드로이드 프로젝트를 통해</a:t>
            </a:r>
            <a:r>
              <a:rPr lang="ko-KR" altLang="en-US" b="1" dirty="0"/>
              <a:t> 다음을 파악할 수 있음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Project </a:t>
            </a:r>
            <a:r>
              <a:rPr lang="ko-KR" altLang="en-US" sz="1600" b="1" dirty="0"/>
              <a:t>사용법과 자동 완성 기능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화면 구성을 위한 </a:t>
            </a:r>
            <a:r>
              <a:rPr lang="en-US" altLang="ko-KR" sz="1600" b="1" dirty="0"/>
              <a:t>XML</a:t>
            </a:r>
            <a:r>
              <a:rPr lang="ko-KR" altLang="en-US" sz="1600" b="1" dirty="0"/>
              <a:t> 파일의 문법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Java </a:t>
            </a:r>
            <a:r>
              <a:rPr lang="ko-KR" altLang="en-US" sz="1600" b="1" dirty="0"/>
              <a:t>코드 코딩 방법</a:t>
            </a:r>
            <a:br>
              <a:rPr lang="en-US" altLang="ko-KR" sz="1600" b="1" dirty="0"/>
            </a:br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activity_main.xml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파일에 포홤된 위젯의 접근 방법</a:t>
            </a:r>
            <a:br>
              <a:rPr lang="en-US" altLang="ko-KR" sz="1600" b="1" dirty="0"/>
            </a:br>
            <a:r>
              <a:rPr lang="en-US" altLang="ko-KR" sz="1600" b="1" dirty="0"/>
              <a:t>-</a:t>
            </a:r>
            <a:r>
              <a:rPr lang="ko-KR" altLang="en-US" sz="1600" b="1" dirty="0"/>
              <a:t> 위젯의 이벤트 발생 시 작동하는 코드 작성법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R.java</a:t>
            </a:r>
            <a:r>
              <a:rPr lang="ko-KR" altLang="en-US" sz="1600" b="1" dirty="0"/>
              <a:t>의 내용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97903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메뉴 </a:t>
            </a:r>
            <a:r>
              <a:rPr lang="en-US" altLang="ko-KR" sz="1600" b="1" dirty="0"/>
              <a:t>[File ]-[New Project]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이름은 </a:t>
            </a:r>
            <a:r>
              <a:rPr lang="en-US" altLang="ko-KR" sz="1600" b="1" dirty="0"/>
              <a:t>‘</a:t>
            </a:r>
            <a:r>
              <a:rPr lang="en-US" altLang="ko-KR" sz="1600" b="1" dirty="0" err="1"/>
              <a:t>BaseApp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이라고 지정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[1/25]</a:t>
            </a:r>
            <a:endParaRPr lang="ko-KR" altLang="en-US" sz="2400" dirty="0"/>
          </a:p>
        </p:txBody>
      </p:sp>
      <p:pic>
        <p:nvPicPr>
          <p:cNvPr id="5" name="Picture 4" descr="스크린샷 2019-02-03 오후 8.37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11" y="3093228"/>
            <a:ext cx="5084606" cy="37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[Target Android Devices]</a:t>
            </a:r>
            <a:r>
              <a:rPr lang="ko-KR" altLang="en-US" sz="1600" b="1" dirty="0"/>
              <a:t>에서 앱을 실행한 환경을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[2/25]</a:t>
            </a:r>
            <a:endParaRPr lang="ko-KR" altLang="en-US" sz="2400" dirty="0"/>
          </a:p>
        </p:txBody>
      </p:sp>
      <p:pic>
        <p:nvPicPr>
          <p:cNvPr id="6" name="Picture 5" descr="스크린샷 2019-02-03 오후 8.3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0" y="2746687"/>
            <a:ext cx="5131219" cy="40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Activity to Mobile]</a:t>
            </a:r>
            <a:r>
              <a:rPr lang="ko-KR" altLang="en-US" sz="1600" b="1" dirty="0"/>
              <a:t>에서 디폴트인 </a:t>
            </a:r>
            <a:r>
              <a:rPr lang="en-US" altLang="ko-KR" sz="1600" b="1" dirty="0"/>
              <a:t>‘Empty Activity’</a:t>
            </a:r>
            <a:r>
              <a:rPr lang="ko-KR" altLang="en-US" sz="1600" b="1" dirty="0"/>
              <a:t>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[Configure Activity]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[3/25]</a:t>
            </a:r>
            <a:endParaRPr lang="ko-KR" altLang="en-US" sz="2400" dirty="0"/>
          </a:p>
        </p:txBody>
      </p:sp>
      <p:pic>
        <p:nvPicPr>
          <p:cNvPr id="6" name="Picture 5" descr="스크린샷 2019-02-03 오후 8.39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69" y="3120403"/>
            <a:ext cx="4665114" cy="35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[java]-</a:t>
            </a:r>
            <a:r>
              <a:rPr lang="fr-FR" sz="1600" b="1" dirty="0"/>
              <a:t>[</a:t>
            </a:r>
            <a:r>
              <a:rPr lang="fr-FR" sz="1600" b="1" dirty="0" err="1"/>
              <a:t>com.cookandroid.baseapp</a:t>
            </a:r>
            <a:r>
              <a:rPr lang="fr-FR" sz="1600" b="1" dirty="0"/>
              <a:t>]</a:t>
            </a:r>
            <a:r>
              <a:rPr lang="en-US" altLang="ko-KR" sz="1600" b="1" dirty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가 기본적으로</a:t>
            </a:r>
            <a:r>
              <a:rPr lang="en-US" altLang="ko-KR" sz="1600" b="1" dirty="0"/>
              <a:t> </a:t>
            </a:r>
          </a:p>
          <a:p>
            <a:pPr marL="539750" lvl="2" indent="0">
              <a:buNone/>
            </a:pPr>
            <a:r>
              <a:rPr lang="ko-KR" altLang="en-US" sz="1600" b="1" dirty="0"/>
              <a:t>      열려있을 것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/>
              <a:t>activity_main.xml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을 클릭하고</a:t>
            </a:r>
            <a:r>
              <a:rPr lang="ko-KR" altLang="en-US" sz="1600" dirty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3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2" y="3123776"/>
            <a:ext cx="7524205" cy="33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[5/25]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화면 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6" name="Picture 5" descr="스크린샷 2019-02-03 오후 8.40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0" y="2810175"/>
            <a:ext cx="7315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4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4" y="2870899"/>
            <a:ext cx="75819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나옴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그 중에서 </a:t>
            </a:r>
            <a:r>
              <a:rPr lang="en-US" altLang="ko-KR" sz="1600" b="1" dirty="0" err="1"/>
              <a:t>layout_height</a:t>
            </a:r>
            <a:r>
              <a:rPr lang="ko-KR" altLang="en-US" sz="1600" b="1" dirty="0"/>
              <a:t>를 더블클릭해서 선택하면 자동 완성됨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4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25916"/>
            <a:ext cx="6633587" cy="3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913583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큰따옴표</a:t>
            </a:r>
            <a:r>
              <a:rPr lang="en-US" altLang="ko-KR" sz="1600" b="1" dirty="0"/>
              <a:t>(“ “)</a:t>
            </a:r>
            <a:r>
              <a:rPr lang="ko-KR" altLang="en-US" sz="1600" b="1" dirty="0"/>
              <a:t> 안에 커서를 가져다 놓고 </a:t>
            </a:r>
            <a:r>
              <a:rPr lang="en-US" altLang="ko-KR" sz="1600" b="1" dirty="0"/>
              <a:t>[Ctrl]+[Space Bar]</a:t>
            </a:r>
            <a:r>
              <a:rPr lang="ko-KR" altLang="en-US" sz="1600" b="1" dirty="0"/>
              <a:t>를 누르면 내용을 쓸 수 있음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43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4" y="2783000"/>
            <a:ext cx="7654165" cy="34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차 코드 완성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606425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[9/25]</a:t>
            </a:r>
            <a:endParaRPr lang="ko-KR" altLang="en-US" sz="2400" dirty="0"/>
          </a:p>
        </p:txBody>
      </p:sp>
      <p:pic>
        <p:nvPicPr>
          <p:cNvPr id="2" name="Picture 1" descr="스크린샷 2019-02-03 오후 8.44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" y="1731441"/>
            <a:ext cx="8180585" cy="48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처음 만드는 </a:t>
            </a:r>
            <a:r>
              <a:rPr lang="en-US" altLang="ko-KR" sz="2400" b="1" dirty="0">
                <a:latin typeface="맑은 고딕" panose="020B0503020000020004" pitchFamily="50" charset="-127"/>
              </a:rPr>
              <a:t>Hello Android </a:t>
            </a:r>
            <a:r>
              <a:rPr lang="ko-KR" altLang="en-US" sz="2400" b="1" dirty="0">
                <a:latin typeface="맑은 고딕" panose="020B0503020000020004" pitchFamily="50" charset="-127"/>
              </a:rPr>
              <a:t>프로그램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AVD</a:t>
            </a:r>
            <a:r>
              <a:rPr lang="ko-KR" altLang="en-US" sz="2400" b="1" dirty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명칭과 사용법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완전한 기능의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애플리케이션 작성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[res]-[values]-[strings.xml]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더블클릭해서</a:t>
            </a:r>
            <a:r>
              <a:rPr lang="ko-KR" altLang="en-US" sz="1600" b="1" dirty="0"/>
              <a:t> 코드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45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3" y="2750501"/>
            <a:ext cx="7941100" cy="40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[11/25]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strBtn1 </a:t>
            </a:r>
            <a:r>
              <a:rPr lang="ko-KR" altLang="en-US" sz="1600" b="1" dirty="0"/>
              <a:t>문자열을 추가한 후 저장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빨간색 오류가 사라짐</a:t>
            </a:r>
            <a:r>
              <a:rPr lang="en-US" altLang="ko-KR" sz="1600" b="1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4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1" y="2845250"/>
            <a:ext cx="8263765" cy="20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[12/25]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에서 하단의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클릭해서 그래픽 화면으로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47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1" y="2831525"/>
            <a:ext cx="7701057" cy="39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[12/25]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8" name="Picture 7" descr="스크린샷 2019-02-03 오후 8.48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1" y="2345530"/>
            <a:ext cx="7283043" cy="43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3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[13/25]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 </a:t>
            </a:r>
            <a:r>
              <a:rPr lang="ko-KR" altLang="en-US" sz="1600" b="1" dirty="0"/>
              <a:t>아이콘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3" name="Picture 2" descr="스크린샷 2019-02-03 오후 8.4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1" y="2789125"/>
            <a:ext cx="3753953" cy="2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[java]-[</a:t>
            </a:r>
            <a:r>
              <a:rPr lang="ko-KR" altLang="en-US" sz="1600" b="1" dirty="0"/>
              <a:t>패키지 이름</a:t>
            </a:r>
            <a:r>
              <a:rPr lang="en-US" altLang="ko-KR" sz="1600" b="1" dirty="0"/>
              <a:t>]-[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</a:t>
            </a:r>
            <a:r>
              <a:rPr lang="ko-KR" altLang="en-US" sz="1600" b="1" dirty="0" err="1"/>
              <a:t>더블클릭하면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Java </a:t>
            </a:r>
            <a:r>
              <a:rPr lang="ko-KR" altLang="en-US" sz="1600" b="1" dirty="0"/>
              <a:t>코드가 열림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49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2830425"/>
            <a:ext cx="4250732" cy="31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[15/25]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구성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5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2" y="2773925"/>
            <a:ext cx="7988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/>
              <a:t>‘+’ </a:t>
            </a:r>
            <a:r>
              <a:rPr lang="ko-KR" altLang="en-US" sz="1600" b="1" dirty="0"/>
              <a:t>아이콘을 클릭하면 행이 확장됨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[Ctrl]+[Alt]+[O]</a:t>
            </a:r>
            <a:r>
              <a:rPr lang="ko-KR" altLang="en-US" sz="1600" b="1" dirty="0"/>
              <a:t>를 누르면 불필요하게 </a:t>
            </a:r>
            <a:r>
              <a:rPr lang="ko-KR" altLang="en-US" sz="1600" b="1" dirty="0" err="1"/>
              <a:t>임포트된</a:t>
            </a:r>
            <a:r>
              <a:rPr lang="ko-KR" altLang="en-US" sz="1600" b="1" dirty="0"/>
              <a:t> 문장 제거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4" y="3117450"/>
            <a:ext cx="7912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Button</a:t>
            </a:r>
            <a:r>
              <a:rPr lang="ko-KR" altLang="en-US" sz="1600" b="1" dirty="0"/>
              <a:t> 변수 추가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멤버변수 위치인 </a:t>
            </a:r>
            <a:r>
              <a:rPr lang="en-US" altLang="ko-KR" sz="1600" b="1" dirty="0"/>
              <a:t>@Override</a:t>
            </a:r>
            <a:r>
              <a:rPr lang="ko-KR" altLang="en-US" sz="1600" b="1" dirty="0"/>
              <a:t> 바로 위에 다음을 입력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1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3022100"/>
            <a:ext cx="7066027" cy="663341"/>
          </a:xfrm>
          <a:prstGeom prst="rect">
            <a:avLst/>
          </a:prstGeom>
        </p:spPr>
      </p:pic>
      <p:pic>
        <p:nvPicPr>
          <p:cNvPr id="6" name="Picture 5" descr="스크린샷 2019-02-03 오후 8.5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56" y="3613328"/>
            <a:ext cx="7019722" cy="32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[Alt]+[Enter] </a:t>
            </a:r>
            <a:r>
              <a:rPr lang="ko-KR" altLang="en-US" sz="1600" b="1" dirty="0"/>
              <a:t>누르면 </a:t>
            </a:r>
            <a:r>
              <a:rPr lang="en-US" altLang="ko-KR" sz="1600" b="1" dirty="0"/>
              <a:t>Button</a:t>
            </a:r>
            <a:r>
              <a:rPr lang="ko-KR" altLang="en-US" sz="1600" b="1" dirty="0"/>
              <a:t>과 관련된 클래스가 자동으로  </a:t>
            </a:r>
            <a:r>
              <a:rPr lang="en-US" altLang="ko-KR" sz="1600" b="1" dirty="0"/>
              <a:t>import</a:t>
            </a:r>
            <a:r>
              <a:rPr lang="ko-KR" altLang="en-US" sz="1600" b="1" dirty="0"/>
              <a:t>문에 추가됨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" y="2813618"/>
            <a:ext cx="7187921" cy="38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3 오후 7.3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9" y="1341325"/>
            <a:ext cx="7314111" cy="52227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[19/25]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사용하여 </a:t>
            </a:r>
            <a:r>
              <a:rPr lang="en-US" altLang="ko-KR" sz="1600" b="1" dirty="0"/>
              <a:t>activity_main.xml </a:t>
            </a:r>
            <a:r>
              <a:rPr lang="ko-KR" altLang="en-US" sz="1600" b="1" dirty="0"/>
              <a:t>파일에서 만든 객체에 접근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추가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3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61" y="3231577"/>
            <a:ext cx="7684979" cy="6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button1.setoncl”</a:t>
            </a:r>
            <a:r>
              <a:rPr lang="ko-KR" altLang="en-US" sz="1600" b="1" dirty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77" y="2712475"/>
            <a:ext cx="7166429" cy="4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[21/25]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“</a:t>
            </a:r>
            <a:r>
              <a:rPr lang="en-US" altLang="ko-KR" sz="1600" b="1" dirty="0"/>
              <a:t>new View”</a:t>
            </a:r>
            <a:r>
              <a:rPr lang="ko-KR" altLang="en-US" sz="1600" b="1" dirty="0"/>
              <a:t>을 입력 후 </a:t>
            </a:r>
            <a:r>
              <a:rPr lang="en-US" altLang="ko-KR" sz="1600" b="1" dirty="0" err="1"/>
              <a:t>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3" name="Picture 2" descr="스크린샷 2019-02-03 오후 8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11" y="2856499"/>
            <a:ext cx="6941625" cy="34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[22/25]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3" name="Picture 2" descr="스크린샷 2019-02-03 오후 8.55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" y="2816126"/>
            <a:ext cx="7227639" cy="30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[23/25]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버튼을 클릭했을 때 작동하기 원하는 모든 코드를 </a:t>
            </a:r>
            <a:r>
              <a:rPr lang="en-US" altLang="ko-KR" sz="1600" b="1" dirty="0" err="1"/>
              <a:t>onClick</a:t>
            </a:r>
            <a:r>
              <a:rPr lang="en-US" altLang="ko-KR" sz="1600" b="1" dirty="0"/>
              <a:t>()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입력</a:t>
            </a:r>
            <a:endParaRPr lang="en-US" altLang="ko-KR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56.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4" y="2813128"/>
            <a:ext cx="5353762" cy="3804372"/>
          </a:xfrm>
          <a:prstGeom prst="rect">
            <a:avLst/>
          </a:prstGeom>
        </p:spPr>
      </p:pic>
      <p:pic>
        <p:nvPicPr>
          <p:cNvPr id="4" name="Picture 3" descr="스크린샷 2019-02-03 오후 8.56.4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89" y="4519541"/>
            <a:ext cx="5422092" cy="2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실행 및 결과 확인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</a:t>
            </a:r>
            <a:r>
              <a:rPr lang="ko-KR" altLang="en-US" sz="1600" b="1" dirty="0"/>
              <a:t>을 클릭해서 프로젝트를 실행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8.5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87" y="2788949"/>
            <a:ext cx="3276488" cy="3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[25/25]</a:t>
            </a:r>
            <a:endParaRPr lang="ko-KR" altLang="en-US" sz="2400" dirty="0"/>
          </a:p>
        </p:txBody>
      </p:sp>
      <p:pic>
        <p:nvPicPr>
          <p:cNvPr id="3" name="Picture 2" descr="스크린샷 2019-02-03 오후 8.5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9" y="1205625"/>
            <a:ext cx="5228632" cy="54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Picture 2" descr="스크린샷 2019-02-03 오후 8.58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1243013"/>
            <a:ext cx="8649622" cy="4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</a:t>
            </a:r>
            <a:endParaRPr lang="ko-KR" altLang="en-US" sz="2400" dirty="0"/>
          </a:p>
        </p:txBody>
      </p:sp>
      <p:pic>
        <p:nvPicPr>
          <p:cNvPr id="2" name="Picture 1" descr="스크린샷 2019-02-03 오후 8.5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1" y="1286840"/>
            <a:ext cx="7492050" cy="53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6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[1/3]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3 오후 9.00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6" y="1288475"/>
            <a:ext cx="5458711" cy="4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36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5" y="2385025"/>
            <a:ext cx="6142474" cy="42876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[2/3]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string.xml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[3/3]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generatedJava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 3.2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 제공되는 폴더로 시스템 내부적으로 사용됨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컴파일되는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들어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gradle.properties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JVM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관련 메모리가 설정되어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9-02-03 오후 7.37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8" y="2387600"/>
            <a:ext cx="5728384" cy="4106703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[Create Android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279782" y="4870727"/>
            <a:ext cx="1147167" cy="7567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8272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Application Name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이름은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자동으로 애플리케이션 이름과 동일하게 설정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Company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Domain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회사의 도메인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필자가 가정한 가상 주소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Project location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적당한 폴더 지정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한글 안 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Package Name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자동 생성되며 도메인 이름과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애플리케이션 이름이 반대로 이어짐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[Select the form factors and minimum SDK]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Tablet’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39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6" y="2756682"/>
            <a:ext cx="5558553" cy="39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</TotalTime>
  <Words>2168</Words>
  <Application>Microsoft Office PowerPoint</Application>
  <PresentationFormat>화면 슬라이드 쇼(4:3)</PresentationFormat>
  <Paragraphs>243</Paragraphs>
  <Slides>71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71</vt:i4>
      </vt:variant>
    </vt:vector>
  </HeadingPairs>
  <TitlesOfParts>
    <vt:vector size="81" baseType="lpstr">
      <vt:lpstr>HY견고딕</vt:lpstr>
      <vt:lpstr>HY헤드라인M</vt:lpstr>
      <vt:lpstr>굴림</vt:lpstr>
      <vt:lpstr>맑은 고딕</vt:lpstr>
      <vt:lpstr>Arial</vt:lpstr>
      <vt:lpstr>Times New Roman</vt:lpstr>
      <vt:lpstr>Verdana</vt:lpstr>
      <vt:lpstr>Wingdings</vt:lpstr>
      <vt:lpstr>기본페이지</vt:lpstr>
      <vt:lpstr>Standarddesign</vt:lpstr>
      <vt:lpstr>오픈소스전문프로젝트  01</vt:lpstr>
      <vt:lpstr>Report #01</vt:lpstr>
      <vt:lpstr>02. 처음 만드는   안드로이드 애플리케이션</vt:lpstr>
      <vt:lpstr>PowerPoint 프레젠테이션</vt:lpstr>
      <vt:lpstr>PowerPoint 프레젠테이션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3. 안드로이드 애플리케이션 작성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3. 안드로이드 애플리케이션 작성</vt:lpstr>
      <vt:lpstr>4. 프로젝트의 구성 ▶ BaseApp 프로젝트 구성[1/3] </vt:lpstr>
      <vt:lpstr>4. 프로젝트의 구성 ▶ BaseApp 프로젝트 구성[2/3] </vt:lpstr>
      <vt:lpstr>4. 프로젝트의 구성 ▶ BaseApp 프로젝트 구성[3/3] 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CEWINTER</cp:lastModifiedBy>
  <cp:revision>297</cp:revision>
  <dcterms:created xsi:type="dcterms:W3CDTF">2007-05-16T01:38:22Z</dcterms:created>
  <dcterms:modified xsi:type="dcterms:W3CDTF">2020-03-24T17:14:48Z</dcterms:modified>
</cp:coreProperties>
</file>